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2" r:id="rId5"/>
    <p:sldId id="275" r:id="rId6"/>
    <p:sldId id="266" r:id="rId7"/>
    <p:sldId id="271" r:id="rId8"/>
    <p:sldId id="272" r:id="rId9"/>
    <p:sldId id="273"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756"/>
  </p:normalViewPr>
  <p:slideViewPr>
    <p:cSldViewPr snapToGrid="0">
      <p:cViewPr varScale="1">
        <p:scale>
          <a:sx n="111" d="100"/>
          <a:sy n="111" d="100"/>
        </p:scale>
        <p:origin x="7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9D7F2-9C4F-31B0-7E73-D9FAD70DDD3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1D0C461-C1F2-C853-7469-5C630FE993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121490EA-9B57-124D-C5A7-6084387EABBE}"/>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D5A8E9A2-E695-2EFD-D5EA-159EA17D6B4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944027-F303-6304-B9F3-1EE79A63F095}"/>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1068379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863C0E-7E23-228B-122B-742850A706D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8F7C612-CB1C-F58B-AAAB-DA7826125145}"/>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DDDB2B5-4D3D-E9B3-0AD0-3A19E297491E}"/>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D833E1FE-3BF3-1F2C-39DF-9A6F47AF705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47903F6-3853-8A49-D29E-056C9D3561A3}"/>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3168233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EE3DD54-5334-2F3F-F9D0-3480E2C25888}"/>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9634FD9-B3DF-156C-D924-51087D7D87A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422FF3-4763-B407-2AA5-49A7933CDB52}"/>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72A10222-2F30-2002-0521-182FE7CBD45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52BA42-4E16-6C53-5175-9484A053BDA4}"/>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2688217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93A8F-C0AB-2826-C091-F30A4380759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C81A619-8F88-3238-F715-706A075B104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1DBA179-B9D3-9C24-2066-A974763F8735}"/>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266EDCF3-B079-32A0-0EB3-BE1B913BAFA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083938-83CD-E8C3-142A-7F5C78BBC181}"/>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3272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9216DF-D48D-DE42-A260-940E2459E0D7}"/>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CBF09EA-0C3E-BBAA-0B5E-3B95F3356E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299C912-7DFB-EF92-BFB8-41A1E6EAA334}"/>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DD1345A6-4937-CC28-1C7A-CAB00FC24C7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A6AEB55-0631-E61B-B997-1B93C47F2BF3}"/>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1678807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D7AD4D-9127-6D37-AE1F-88D901BCD0C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9226FBE-B20F-3353-FED6-80FEC83E335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1D5CB15-C55F-3C62-9506-1ED74DEFD64A}"/>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D091D6D5-568C-0C2E-341E-D04CA6C5A59F}"/>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6" name="Tijdelijke aanduiding voor voettekst 5">
            <a:extLst>
              <a:ext uri="{FF2B5EF4-FFF2-40B4-BE49-F238E27FC236}">
                <a16:creationId xmlns:a16="http://schemas.microsoft.com/office/drawing/2014/main" id="{167A3560-3C6E-6111-4500-E259741D23A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4B01C9B-9BF4-060B-B4DB-AAFD90473921}"/>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3218959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87C95A-6388-AA10-8620-27F738E5430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53C7D37-713E-A7A1-2E27-BF6B1F2650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B06C455-ABBC-8E25-47E9-6EA12246B74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25BE1DB-DFE3-43EB-48F9-1D58310342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C0DBB71E-9144-21A1-13AC-B4EA6A37DB1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1980EE6-7670-843A-9F35-B96626E5E45F}"/>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8" name="Tijdelijke aanduiding voor voettekst 7">
            <a:extLst>
              <a:ext uri="{FF2B5EF4-FFF2-40B4-BE49-F238E27FC236}">
                <a16:creationId xmlns:a16="http://schemas.microsoft.com/office/drawing/2014/main" id="{4020BF16-658F-F296-B6CE-6654562DB8C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3E35338-6081-67CB-F58C-E646ACC4E3E2}"/>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1153215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696163-C22F-8015-BD76-DEAC0DAF8E2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F46C5B0-B986-5676-56B1-75AF9E10CB5C}"/>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4" name="Tijdelijke aanduiding voor voettekst 3">
            <a:extLst>
              <a:ext uri="{FF2B5EF4-FFF2-40B4-BE49-F238E27FC236}">
                <a16:creationId xmlns:a16="http://schemas.microsoft.com/office/drawing/2014/main" id="{0C1C04E5-C914-62B3-6B3B-839F93B61A7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84CFE04-5633-8BDA-A8C0-B4AC6D009769}"/>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962396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4C3C49F-3A23-34CC-73B4-8957A4F4183A}"/>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3" name="Tijdelijke aanduiding voor voettekst 2">
            <a:extLst>
              <a:ext uri="{FF2B5EF4-FFF2-40B4-BE49-F238E27FC236}">
                <a16:creationId xmlns:a16="http://schemas.microsoft.com/office/drawing/2014/main" id="{CAC73E9C-A4E6-49BA-5AD2-F4EF717DB11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542858E-33CB-CB35-0C30-2879111F95E8}"/>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1249922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E12943-A5A5-FFF9-8562-7A6091C1ADD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68A6D1C-62A5-CCAB-9310-24777A47CA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C9A7724-987E-5845-CD91-7154C4D839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631521C-3943-6299-0E62-50484F6FF70E}"/>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6" name="Tijdelijke aanduiding voor voettekst 5">
            <a:extLst>
              <a:ext uri="{FF2B5EF4-FFF2-40B4-BE49-F238E27FC236}">
                <a16:creationId xmlns:a16="http://schemas.microsoft.com/office/drawing/2014/main" id="{C48B96AF-5784-A5FC-D5C7-BA1075AA295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0C863E7-C1E8-96E5-E4E0-5FAB82C7B3A2}"/>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1415161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06AAB3-47EB-5480-33BF-AEDA76EFB15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93AE828-0DA7-86F9-370C-C11537803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4C5491B6-7239-3252-3F07-8CA0039C6A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5B70807-8526-366E-AE26-5F79C13F2318}"/>
              </a:ext>
            </a:extLst>
          </p:cNvPr>
          <p:cNvSpPr>
            <a:spLocks noGrp="1"/>
          </p:cNvSpPr>
          <p:nvPr>
            <p:ph type="dt" sz="half" idx="10"/>
          </p:nvPr>
        </p:nvSpPr>
        <p:spPr/>
        <p:txBody>
          <a:bodyPr/>
          <a:lstStyle/>
          <a:p>
            <a:fld id="{87FB4DCD-9B3A-FE43-A3C6-96E1994FD2F1}" type="datetimeFigureOut">
              <a:rPr lang="nl-NL" smtClean="0"/>
              <a:t>03-08-2024</a:t>
            </a:fld>
            <a:endParaRPr lang="nl-NL"/>
          </a:p>
        </p:txBody>
      </p:sp>
      <p:sp>
        <p:nvSpPr>
          <p:cNvPr id="6" name="Tijdelijke aanduiding voor voettekst 5">
            <a:extLst>
              <a:ext uri="{FF2B5EF4-FFF2-40B4-BE49-F238E27FC236}">
                <a16:creationId xmlns:a16="http://schemas.microsoft.com/office/drawing/2014/main" id="{6D5733B6-E923-E385-2D77-7DCB64AC7ED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C23DC64-CB5A-E406-65CA-A5512C2D01DD}"/>
              </a:ext>
            </a:extLst>
          </p:cNvPr>
          <p:cNvSpPr>
            <a:spLocks noGrp="1"/>
          </p:cNvSpPr>
          <p:nvPr>
            <p:ph type="sldNum" sz="quarter" idx="12"/>
          </p:nvPr>
        </p:nvSpPr>
        <p:spPr/>
        <p:txBody>
          <a:bodyPr/>
          <a:lstStyle/>
          <a:p>
            <a:fld id="{5F608A0F-8725-E843-8423-B8821B17F1B4}" type="slidenum">
              <a:rPr lang="nl-NL" smtClean="0"/>
              <a:t>‹#›</a:t>
            </a:fld>
            <a:endParaRPr lang="nl-NL"/>
          </a:p>
        </p:txBody>
      </p:sp>
    </p:spTree>
    <p:extLst>
      <p:ext uri="{BB962C8B-B14F-4D97-AF65-F5344CB8AC3E}">
        <p14:creationId xmlns:p14="http://schemas.microsoft.com/office/powerpoint/2010/main" val="4130911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FC7F0FE-C888-F68A-0751-2240C4251C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E0C3EDE-34E2-18A3-231C-15E0D4746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D2CEE05-F424-38C3-7362-3A624DDA27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B4DCD-9B3A-FE43-A3C6-96E1994FD2F1}" type="datetimeFigureOut">
              <a:rPr lang="nl-NL" smtClean="0"/>
              <a:t>03-08-2024</a:t>
            </a:fld>
            <a:endParaRPr lang="nl-NL"/>
          </a:p>
        </p:txBody>
      </p:sp>
      <p:sp>
        <p:nvSpPr>
          <p:cNvPr id="5" name="Tijdelijke aanduiding voor voettekst 4">
            <a:extLst>
              <a:ext uri="{FF2B5EF4-FFF2-40B4-BE49-F238E27FC236}">
                <a16:creationId xmlns:a16="http://schemas.microsoft.com/office/drawing/2014/main" id="{B29F4DA5-D83B-F706-6AD4-4C73A5B404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5B6AC5B-1DEF-4225-4E3E-45A9E100AF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608A0F-8725-E843-8423-B8821B17F1B4}" type="slidenum">
              <a:rPr lang="nl-NL" smtClean="0"/>
              <a:t>‹#›</a:t>
            </a:fld>
            <a:endParaRPr lang="nl-NL"/>
          </a:p>
        </p:txBody>
      </p:sp>
    </p:spTree>
    <p:extLst>
      <p:ext uri="{BB962C8B-B14F-4D97-AF65-F5344CB8AC3E}">
        <p14:creationId xmlns:p14="http://schemas.microsoft.com/office/powerpoint/2010/main" val="3790426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677D34-2E17-627C-4342-730227AC1B83}"/>
              </a:ext>
            </a:extLst>
          </p:cNvPr>
          <p:cNvSpPr>
            <a:spLocks noGrp="1"/>
          </p:cNvSpPr>
          <p:nvPr>
            <p:ph type="ctrTitle"/>
          </p:nvPr>
        </p:nvSpPr>
        <p:spPr/>
        <p:txBody>
          <a:bodyPr>
            <a:normAutofit fontScale="90000"/>
          </a:bodyPr>
          <a:lstStyle/>
          <a:p>
            <a:r>
              <a:rPr lang="nl-NL" dirty="0">
                <a:latin typeface="Garamond" panose="02020404030301010803" pitchFamily="18" charset="0"/>
              </a:rPr>
              <a:t>Het gematigde protestantse lichaam (m): </a:t>
            </a:r>
            <a:br>
              <a:rPr lang="nl-NL" dirty="0">
                <a:latin typeface="Garamond" panose="02020404030301010803" pitchFamily="18" charset="0"/>
              </a:rPr>
            </a:br>
            <a:r>
              <a:rPr lang="nl-NL" dirty="0">
                <a:latin typeface="Garamond" panose="02020404030301010803" pitchFamily="18" charset="0"/>
              </a:rPr>
              <a:t>protestantisme en witte suprematie</a:t>
            </a:r>
          </a:p>
        </p:txBody>
      </p:sp>
      <p:sp>
        <p:nvSpPr>
          <p:cNvPr id="3" name="Ondertitel 2">
            <a:extLst>
              <a:ext uri="{FF2B5EF4-FFF2-40B4-BE49-F238E27FC236}">
                <a16:creationId xmlns:a16="http://schemas.microsoft.com/office/drawing/2014/main" id="{D8B44051-0FE5-CB02-08B8-21DECA8F5D71}"/>
              </a:ext>
            </a:extLst>
          </p:cNvPr>
          <p:cNvSpPr>
            <a:spLocks noGrp="1"/>
          </p:cNvSpPr>
          <p:nvPr>
            <p:ph type="subTitle" idx="1"/>
          </p:nvPr>
        </p:nvSpPr>
        <p:spPr>
          <a:xfrm>
            <a:off x="1524000" y="3879830"/>
            <a:ext cx="9144000" cy="1655762"/>
          </a:xfrm>
        </p:spPr>
        <p:txBody>
          <a:bodyPr/>
          <a:lstStyle/>
          <a:p>
            <a:pPr marL="914400" marR="0" algn="r">
              <a:spcBef>
                <a:spcPts val="0"/>
              </a:spcBef>
              <a:spcAft>
                <a:spcPts val="0"/>
              </a:spcAft>
            </a:pPr>
            <a:endParaRPr lang="nl-NL" sz="1800" b="1" kern="100" dirty="0">
              <a:effectLst/>
              <a:latin typeface="Sylfaen" pitchFamily="18" charset="0"/>
              <a:ea typeface="Aptos" panose="020B0004020202020204" pitchFamily="34" charset="0"/>
              <a:cs typeface="Times New Roman" panose="02020603050405020304" pitchFamily="18" charset="0"/>
            </a:endParaRPr>
          </a:p>
          <a:p>
            <a:pPr marL="914400" marR="0" algn="r">
              <a:spcBef>
                <a:spcPts val="0"/>
              </a:spcBef>
              <a:spcAft>
                <a:spcPts val="0"/>
              </a:spcAft>
            </a:pPr>
            <a:endParaRPr lang="nl-NL" sz="1800" b="1" kern="100" dirty="0">
              <a:latin typeface="Sylfaen" pitchFamily="18" charset="0"/>
              <a:ea typeface="Aptos" panose="020B0004020202020204" pitchFamily="34" charset="0"/>
              <a:cs typeface="Times New Roman" panose="02020603050405020304" pitchFamily="18" charset="0"/>
            </a:endParaRPr>
          </a:p>
          <a:p>
            <a:pPr marL="914400" marR="0" algn="r">
              <a:spcBef>
                <a:spcPts val="0"/>
              </a:spcBef>
              <a:spcAft>
                <a:spcPts val="0"/>
              </a:spcAft>
            </a:pPr>
            <a:r>
              <a:rPr lang="nl-NL" kern="100" dirty="0">
                <a:effectLst/>
                <a:latin typeface="Sylfaen" pitchFamily="18" charset="0"/>
                <a:ea typeface="Aptos" panose="020B0004020202020204" pitchFamily="34" charset="0"/>
                <a:cs typeface="Times New Roman" panose="02020603050405020304" pitchFamily="18" charset="0"/>
              </a:rPr>
              <a:t>dr. Janneke Stegeman,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914400" marR="0" algn="r">
              <a:spcBef>
                <a:spcPts val="0"/>
              </a:spcBef>
              <a:spcAft>
                <a:spcPts val="0"/>
              </a:spcAft>
            </a:pPr>
            <a:r>
              <a:rPr lang="nl-NL" kern="100" dirty="0">
                <a:effectLst/>
                <a:latin typeface="Sylfaen" pitchFamily="18" charset="0"/>
                <a:ea typeface="Aptos" panose="020B0004020202020204" pitchFamily="34" charset="0"/>
                <a:cs typeface="Times New Roman" panose="02020603050405020304" pitchFamily="18" charset="0"/>
              </a:rPr>
              <a:t>Catharijneconvent, 24 augustus 2024</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nl-NL" dirty="0"/>
          </a:p>
        </p:txBody>
      </p:sp>
    </p:spTree>
    <p:extLst>
      <p:ext uri="{BB962C8B-B14F-4D97-AF65-F5344CB8AC3E}">
        <p14:creationId xmlns:p14="http://schemas.microsoft.com/office/powerpoint/2010/main" val="2717302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60560-200E-B881-9AAA-B170927AFB3A}"/>
              </a:ext>
            </a:extLst>
          </p:cNvPr>
          <p:cNvSpPr>
            <a:spLocks noGrp="1"/>
          </p:cNvSpPr>
          <p:nvPr>
            <p:ph type="title"/>
          </p:nvPr>
        </p:nvSpPr>
        <p:spPr/>
        <p:txBody>
          <a:bodyPr/>
          <a:lstStyle/>
          <a:p>
            <a:r>
              <a:rPr lang="nl-NL" dirty="0">
                <a:latin typeface="Garamond" panose="02020404030301010803" pitchFamily="18" charset="0"/>
              </a:rPr>
              <a:t>Drie aandachtspunten in het gesprek over protestantisme en kolonialisme</a:t>
            </a:r>
          </a:p>
        </p:txBody>
      </p:sp>
      <p:sp>
        <p:nvSpPr>
          <p:cNvPr id="3" name="Tijdelijke aanduiding voor inhoud 2">
            <a:extLst>
              <a:ext uri="{FF2B5EF4-FFF2-40B4-BE49-F238E27FC236}">
                <a16:creationId xmlns:a16="http://schemas.microsoft.com/office/drawing/2014/main" id="{B1630473-6E35-7E9C-98C2-32B597C6D5EC}"/>
              </a:ext>
            </a:extLst>
          </p:cNvPr>
          <p:cNvSpPr>
            <a:spLocks noGrp="1"/>
          </p:cNvSpPr>
          <p:nvPr>
            <p:ph idx="1"/>
          </p:nvPr>
        </p:nvSpPr>
        <p:spPr/>
        <p:txBody>
          <a:bodyPr>
            <a:normAutofit/>
          </a:bodyPr>
          <a:lstStyle/>
          <a:p>
            <a:pPr marL="0" indent="0">
              <a:buNone/>
            </a:pPr>
            <a:r>
              <a:rPr lang="nl-NL" sz="2400" dirty="0">
                <a:latin typeface="Garamond" panose="02020404030301010803" pitchFamily="18" charset="0"/>
              </a:rPr>
              <a:t>1. De reikwijdte en doorwerking </a:t>
            </a:r>
          </a:p>
          <a:p>
            <a:pPr marL="0" indent="0">
              <a:buNone/>
            </a:pPr>
            <a:r>
              <a:rPr lang="nl-NL" sz="2400" dirty="0">
                <a:effectLst/>
                <a:latin typeface="Garamond" panose="02020404030301010803" pitchFamily="18" charset="0"/>
                <a:ea typeface="Aptos" panose="020B0004020202020204" pitchFamily="34" charset="0"/>
                <a:cs typeface="Times New Roman" panose="02020603050405020304" pitchFamily="18" charset="0"/>
              </a:rPr>
              <a:t>Gloria Wekker: ‘400 jaar kolonialisme laat sporen na in hoe je naar jezelf en naar de ander kijkt.’</a:t>
            </a:r>
          </a:p>
          <a:p>
            <a:pPr marL="0" indent="0">
              <a:buNone/>
            </a:pPr>
            <a:r>
              <a:rPr lang="nl-NL" sz="2400" dirty="0">
                <a:latin typeface="Garamond" panose="02020404030301010803" pitchFamily="18" charset="0"/>
                <a:ea typeface="Aptos" panose="020B0004020202020204" pitchFamily="34" charset="0"/>
                <a:cs typeface="Times New Roman" panose="02020603050405020304" pitchFamily="18" charset="0"/>
              </a:rPr>
              <a:t>2. De verwevenheid van christendom (protestantisme) en kolonialisme</a:t>
            </a:r>
          </a:p>
          <a:p>
            <a:pPr marL="0" indent="0">
              <a:buNone/>
            </a:pPr>
            <a:r>
              <a:rPr lang="nl-NL" sz="2400" dirty="0">
                <a:latin typeface="Garamond" panose="02020404030301010803" pitchFamily="18" charset="0"/>
                <a:ea typeface="Aptos" panose="020B0004020202020204" pitchFamily="34" charset="0"/>
                <a:cs typeface="Times New Roman" panose="02020603050405020304" pitchFamily="18" charset="0"/>
              </a:rPr>
              <a:t>3. Relevantie voor ‘seculiere’ Nederlanders </a:t>
            </a:r>
          </a:p>
          <a:p>
            <a:pPr marL="0" indent="0">
              <a:buNone/>
            </a:pPr>
            <a:endParaRPr lang="nl-NL" sz="1800" dirty="0">
              <a:effectLst/>
              <a:latin typeface="Garamond" panose="02020404030301010803" pitchFamily="18" charset="0"/>
              <a:ea typeface="Aptos" panose="020B0004020202020204" pitchFamily="34" charset="0"/>
              <a:cs typeface="Times New Roman" panose="02020603050405020304" pitchFamily="18" charset="0"/>
            </a:endParaRPr>
          </a:p>
          <a:p>
            <a:pPr marL="0" indent="0">
              <a:buNone/>
            </a:pPr>
            <a:r>
              <a:rPr lang="en-US" dirty="0">
                <a:effectLst/>
              </a:rPr>
              <a:t> </a:t>
            </a:r>
            <a:endParaRPr lang="nl-NL" dirty="0"/>
          </a:p>
          <a:p>
            <a:pPr lvl="1"/>
            <a:endParaRPr lang="nl-NL" dirty="0"/>
          </a:p>
        </p:txBody>
      </p:sp>
    </p:spTree>
    <p:extLst>
      <p:ext uri="{BB962C8B-B14F-4D97-AF65-F5344CB8AC3E}">
        <p14:creationId xmlns:p14="http://schemas.microsoft.com/office/powerpoint/2010/main" val="888356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58D16F-32F1-DE06-2FFB-8F385B275BA6}"/>
              </a:ext>
            </a:extLst>
          </p:cNvPr>
          <p:cNvSpPr>
            <a:spLocks noGrp="1"/>
          </p:cNvSpPr>
          <p:nvPr>
            <p:ph type="title"/>
          </p:nvPr>
        </p:nvSpPr>
        <p:spPr/>
        <p:txBody>
          <a:bodyPr/>
          <a:lstStyle/>
          <a:p>
            <a:r>
              <a:rPr lang="nl-NL" i="1" dirty="0">
                <a:latin typeface="Garamond" panose="02020404030301010803" pitchFamily="18" charset="0"/>
              </a:rPr>
              <a:t>Uitverkoren: Hoe Nederland aan zijn zelfbeeld komt</a:t>
            </a:r>
          </a:p>
        </p:txBody>
      </p:sp>
      <p:sp>
        <p:nvSpPr>
          <p:cNvPr id="3" name="Tijdelijke aanduiding voor inhoud 2">
            <a:extLst>
              <a:ext uri="{FF2B5EF4-FFF2-40B4-BE49-F238E27FC236}">
                <a16:creationId xmlns:a16="http://schemas.microsoft.com/office/drawing/2014/main" id="{CDC49D89-EA57-A48D-5393-33D1D18F06F7}"/>
              </a:ext>
            </a:extLst>
          </p:cNvPr>
          <p:cNvSpPr>
            <a:spLocks noGrp="1"/>
          </p:cNvSpPr>
          <p:nvPr>
            <p:ph idx="1"/>
          </p:nvPr>
        </p:nvSpPr>
        <p:spPr>
          <a:xfrm>
            <a:off x="838200" y="1825625"/>
            <a:ext cx="7333527" cy="4351338"/>
          </a:xfrm>
        </p:spPr>
        <p:txBody>
          <a:bodyPr>
            <a:noAutofit/>
          </a:bodyPr>
          <a:lstStyle/>
          <a:p>
            <a:pPr marL="0" marR="0" indent="0">
              <a:spcBef>
                <a:spcPts val="0"/>
              </a:spcBef>
              <a:spcAft>
                <a:spcPts val="0"/>
              </a:spcAft>
              <a:buNone/>
            </a:pP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Het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Nederlandse</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zelfbeeld</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wij</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zijn</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vrij</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tolerant,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gematigd</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tolerant</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én</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uitverkoren</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endPar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GB" sz="2400" dirty="0">
              <a:solidFill>
                <a:srgbClr val="1D2228"/>
              </a:solidFill>
              <a:latin typeface="Sylfaen"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Protestantisme</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en</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kolonialisme</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waren</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de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drijvende</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krachten</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achter het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chronisch</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optimistische</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effectLst/>
                <a:latin typeface="Sylfaen" pitchFamily="18" charset="0"/>
                <a:ea typeface="Times New Roman" panose="02020603050405020304" pitchFamily="18" charset="0"/>
                <a:cs typeface="Times New Roman" panose="02020603050405020304" pitchFamily="18" charset="0"/>
              </a:rPr>
              <a:t>zelfbeeld</a:t>
            </a:r>
            <a:r>
              <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rPr>
              <a:t>. </a:t>
            </a:r>
          </a:p>
          <a:p>
            <a:pPr marL="0" marR="0" indent="0">
              <a:spcBef>
                <a:spcPts val="0"/>
              </a:spcBef>
              <a:spcAft>
                <a:spcPts val="0"/>
              </a:spcAft>
              <a:buNone/>
            </a:pPr>
            <a:endParaRPr lang="en-GB" sz="2400" dirty="0">
              <a:solidFill>
                <a:srgbClr val="1D2228"/>
              </a:solidFill>
              <a:effectLst/>
              <a:latin typeface="Sylfaen"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Terugkerende</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thema’s</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zijn</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lichamelijkheid</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en</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seksualiteit</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protestantse</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suprematie</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veronderstelt</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een</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wit,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mannelijk</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protestants </a:t>
            </a:r>
            <a:r>
              <a:rPr lang="en-GB" sz="2400" dirty="0" err="1">
                <a:solidFill>
                  <a:srgbClr val="1D2228"/>
                </a:solidFill>
                <a:latin typeface="Sylfaen" pitchFamily="18" charset="0"/>
                <a:ea typeface="Times New Roman" panose="02020603050405020304" pitchFamily="18" charset="0"/>
                <a:cs typeface="Times New Roman" panose="02020603050405020304" pitchFamily="18" charset="0"/>
              </a:rPr>
              <a:t>lichaam</a:t>
            </a:r>
            <a:r>
              <a:rPr lang="en-GB" sz="2400" dirty="0">
                <a:solidFill>
                  <a:srgbClr val="1D2228"/>
                </a:solidFill>
                <a:latin typeface="Sylfaen" pitchFamily="18" charset="0"/>
                <a:ea typeface="Times New Roman" panose="02020603050405020304" pitchFamily="18" charset="0"/>
                <a:cs typeface="Times New Roman" panose="02020603050405020304" pitchFamily="18" charset="0"/>
              </a:rPr>
              <a:t>. </a:t>
            </a:r>
            <a:endParaRPr lang="en-GB" sz="2400" dirty="0"/>
          </a:p>
        </p:txBody>
      </p:sp>
      <p:pic>
        <p:nvPicPr>
          <p:cNvPr id="1026" name="Picture 2" descr="Uitverkoren, Janneke Stegeman, Saskia Pieterse | Boek | 9789025316969">
            <a:extLst>
              <a:ext uri="{FF2B5EF4-FFF2-40B4-BE49-F238E27FC236}">
                <a16:creationId xmlns:a16="http://schemas.microsoft.com/office/drawing/2014/main" id="{538E4EFB-8FE7-984E-304C-ADB59DB3C9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3850" y="1837017"/>
            <a:ext cx="2928235" cy="4655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47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D3545F-DC58-1603-FC71-26FBEB1C4F6E}"/>
              </a:ext>
            </a:extLst>
          </p:cNvPr>
          <p:cNvSpPr>
            <a:spLocks noGrp="1"/>
          </p:cNvSpPr>
          <p:nvPr>
            <p:ph type="title"/>
          </p:nvPr>
        </p:nvSpPr>
        <p:spPr/>
        <p:txBody>
          <a:bodyPr/>
          <a:lstStyle/>
          <a:p>
            <a:r>
              <a:rPr lang="nl-NL" dirty="0" err="1">
                <a:latin typeface="Garamond" panose="02020404030301010803" pitchFamily="18" charset="0"/>
              </a:rPr>
              <a:t>Racialisatie</a:t>
            </a:r>
            <a:r>
              <a:rPr lang="nl-NL" dirty="0">
                <a:latin typeface="Garamond" panose="02020404030301010803" pitchFamily="18" charset="0"/>
              </a:rPr>
              <a:t> en witheid </a:t>
            </a:r>
          </a:p>
        </p:txBody>
      </p:sp>
      <p:sp>
        <p:nvSpPr>
          <p:cNvPr id="3" name="Tijdelijke aanduiding voor inhoud 2">
            <a:extLst>
              <a:ext uri="{FF2B5EF4-FFF2-40B4-BE49-F238E27FC236}">
                <a16:creationId xmlns:a16="http://schemas.microsoft.com/office/drawing/2014/main" id="{A528CCBF-AE70-2BCB-9AB2-2E07AE40EC68}"/>
              </a:ext>
            </a:extLst>
          </p:cNvPr>
          <p:cNvSpPr>
            <a:spLocks noGrp="1"/>
          </p:cNvSpPr>
          <p:nvPr>
            <p:ph idx="1"/>
          </p:nvPr>
        </p:nvSpPr>
        <p:spPr/>
        <p:txBody>
          <a:bodyPr/>
          <a:lstStyle/>
          <a:p>
            <a:pPr marL="0" indent="0">
              <a:buNone/>
            </a:pPr>
            <a:r>
              <a:rPr lang="nl-NL" dirty="0">
                <a:latin typeface="Garamond" panose="02020404030301010803" pitchFamily="18" charset="0"/>
              </a:rPr>
              <a:t>Christendom is ‘universeel’ </a:t>
            </a:r>
            <a:r>
              <a:rPr lang="nl-NL" dirty="0" err="1">
                <a:latin typeface="Garamond" panose="02020404030301010803" pitchFamily="18" charset="0"/>
              </a:rPr>
              <a:t>and</a:t>
            </a:r>
            <a:r>
              <a:rPr lang="nl-NL" dirty="0">
                <a:latin typeface="Garamond" panose="02020404030301010803" pitchFamily="18" charset="0"/>
              </a:rPr>
              <a:t> ‘</a:t>
            </a:r>
            <a:r>
              <a:rPr lang="nl-NL" dirty="0" err="1">
                <a:latin typeface="Garamond" panose="02020404030301010803" pitchFamily="18" charset="0"/>
              </a:rPr>
              <a:t>rasloos</a:t>
            </a:r>
            <a:r>
              <a:rPr lang="nl-NL" dirty="0">
                <a:latin typeface="Garamond" panose="02020404030301010803" pitchFamily="18" charset="0"/>
              </a:rPr>
              <a:t>’, niet beperkt tot bepaalde geografische locaties. </a:t>
            </a:r>
          </a:p>
          <a:p>
            <a:pPr marL="0" indent="0">
              <a:buNone/>
            </a:pPr>
            <a:endParaRPr lang="nl-NL" dirty="0">
              <a:latin typeface="Garamond" panose="02020404030301010803" pitchFamily="18" charset="0"/>
            </a:endParaRPr>
          </a:p>
          <a:p>
            <a:pPr marL="0" indent="0">
              <a:buNone/>
            </a:pPr>
            <a:r>
              <a:rPr lang="nl-NL" dirty="0">
                <a:latin typeface="Garamond" panose="02020404030301010803" pitchFamily="18" charset="0"/>
              </a:rPr>
              <a:t>Witheid is neutraal, </a:t>
            </a:r>
          </a:p>
        </p:txBody>
      </p:sp>
    </p:spTree>
    <p:extLst>
      <p:ext uri="{BB962C8B-B14F-4D97-AF65-F5344CB8AC3E}">
        <p14:creationId xmlns:p14="http://schemas.microsoft.com/office/powerpoint/2010/main" val="126175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98A09-EC4F-D4F2-7194-40FF49689681}"/>
              </a:ext>
            </a:extLst>
          </p:cNvPr>
          <p:cNvSpPr>
            <a:spLocks noGrp="1"/>
          </p:cNvSpPr>
          <p:nvPr>
            <p:ph type="title"/>
          </p:nvPr>
        </p:nvSpPr>
        <p:spPr/>
        <p:txBody>
          <a:bodyPr>
            <a:normAutofit fontScale="90000"/>
          </a:bodyPr>
          <a:lstStyle/>
          <a:p>
            <a:br>
              <a:rPr lang="en-GB" sz="4400" dirty="0">
                <a:latin typeface="Garamond" panose="02020404030301010803" pitchFamily="18" charset="0"/>
              </a:rPr>
            </a:br>
            <a:r>
              <a:rPr lang="en-GB" sz="4400" dirty="0" err="1">
                <a:latin typeface="Garamond" panose="02020404030301010803" pitchFamily="18" charset="0"/>
              </a:rPr>
              <a:t>Godefridus</a:t>
            </a:r>
            <a:r>
              <a:rPr lang="en-GB" sz="4400" dirty="0">
                <a:latin typeface="Garamond" panose="02020404030301010803" pitchFamily="18" charset="0"/>
              </a:rPr>
              <a:t> </a:t>
            </a:r>
            <a:r>
              <a:rPr lang="en-GB" sz="4400" dirty="0" err="1">
                <a:latin typeface="Garamond" panose="02020404030301010803" pitchFamily="18" charset="0"/>
              </a:rPr>
              <a:t>Udemans</a:t>
            </a:r>
            <a:r>
              <a:rPr lang="en-GB" sz="4400" dirty="0">
                <a:latin typeface="Garamond" panose="02020404030301010803" pitchFamily="18" charset="0"/>
              </a:rPr>
              <a:t> (1681-1749)</a:t>
            </a:r>
            <a:br>
              <a:rPr lang="en-GB" sz="4400" dirty="0">
                <a:latin typeface="Garamond" panose="02020404030301010803" pitchFamily="18" charset="0"/>
              </a:rPr>
            </a:br>
            <a:endParaRPr lang="en-US" dirty="0"/>
          </a:p>
        </p:txBody>
      </p:sp>
      <p:sp>
        <p:nvSpPr>
          <p:cNvPr id="3" name="Content Placeholder 2">
            <a:extLst>
              <a:ext uri="{FF2B5EF4-FFF2-40B4-BE49-F238E27FC236}">
                <a16:creationId xmlns:a16="http://schemas.microsoft.com/office/drawing/2014/main" id="{D2369AC2-3052-8ACE-5316-E5F6F6B1F462}"/>
              </a:ext>
            </a:extLst>
          </p:cNvPr>
          <p:cNvSpPr>
            <a:spLocks noGrp="1"/>
          </p:cNvSpPr>
          <p:nvPr>
            <p:ph idx="1"/>
          </p:nvPr>
        </p:nvSpPr>
        <p:spPr/>
        <p:txBody>
          <a:bodyPr>
            <a:normAutofit fontScale="92500" lnSpcReduction="20000"/>
          </a:bodyPr>
          <a:lstStyle/>
          <a:p>
            <a:pPr marL="0" lvl="1" indent="0">
              <a:lnSpc>
                <a:spcPct val="170000"/>
              </a:lnSpc>
              <a:spcBef>
                <a:spcPts val="0"/>
              </a:spcBef>
              <a:buNone/>
            </a:pPr>
            <a:r>
              <a:rPr lang="en-GB" sz="2300" dirty="0">
                <a:latin typeface="Garamond" panose="02020404030301010803" pitchFamily="18" charset="0"/>
              </a:rPr>
              <a:t>Over de </a:t>
            </a:r>
            <a:r>
              <a:rPr lang="en-GB" sz="2300" dirty="0" err="1">
                <a:latin typeface="Garamond" panose="02020404030301010803" pitchFamily="18" charset="0"/>
              </a:rPr>
              <a:t>gedeelde</a:t>
            </a:r>
            <a:r>
              <a:rPr lang="en-GB" sz="2300" dirty="0">
                <a:latin typeface="Garamond" panose="02020404030301010803" pitchFamily="18" charset="0"/>
              </a:rPr>
              <a:t> </a:t>
            </a:r>
            <a:r>
              <a:rPr lang="en-GB" sz="2300" dirty="0" err="1">
                <a:latin typeface="Garamond" panose="02020404030301010803" pitchFamily="18" charset="0"/>
              </a:rPr>
              <a:t>menselijkheid</a:t>
            </a:r>
            <a:r>
              <a:rPr lang="en-GB" sz="2300" dirty="0">
                <a:latin typeface="Garamond" panose="02020404030301010803" pitchFamily="18" charset="0"/>
              </a:rPr>
              <a:t> van </a:t>
            </a:r>
            <a:r>
              <a:rPr lang="en-GB" sz="2300" dirty="0" err="1">
                <a:latin typeface="Garamond" panose="02020404030301010803" pitchFamily="18" charset="0"/>
              </a:rPr>
              <a:t>christenen</a:t>
            </a:r>
            <a:r>
              <a:rPr lang="en-GB" sz="2300" dirty="0">
                <a:latin typeface="Garamond" panose="02020404030301010803" pitchFamily="18" charset="0"/>
              </a:rPr>
              <a:t> </a:t>
            </a:r>
            <a:r>
              <a:rPr lang="en-GB" sz="2300" dirty="0" err="1">
                <a:latin typeface="Garamond" panose="02020404030301010803" pitchFamily="18" charset="0"/>
              </a:rPr>
              <a:t>en</a:t>
            </a:r>
            <a:r>
              <a:rPr lang="en-GB" sz="2300" dirty="0">
                <a:latin typeface="Garamond" panose="02020404030301010803" pitchFamily="18" charset="0"/>
              </a:rPr>
              <a:t> ‘</a:t>
            </a:r>
            <a:r>
              <a:rPr lang="en-GB" sz="2300" dirty="0" err="1">
                <a:latin typeface="Garamond" panose="02020404030301010803" pitchFamily="18" charset="0"/>
              </a:rPr>
              <a:t>heidenen</a:t>
            </a:r>
            <a:r>
              <a:rPr lang="en-GB" sz="2300" dirty="0">
                <a:latin typeface="Garamond" panose="02020404030301010803" pitchFamily="18" charset="0"/>
              </a:rPr>
              <a:t>’: </a:t>
            </a:r>
          </a:p>
          <a:p>
            <a:pPr marL="0" lvl="1" indent="0">
              <a:spcBef>
                <a:spcPts val="0"/>
              </a:spcBef>
              <a:buNone/>
            </a:pPr>
            <a:r>
              <a:rPr lang="en-GB" sz="2300" dirty="0">
                <a:latin typeface="Garamond" panose="02020404030301010803" pitchFamily="18" charset="0"/>
              </a:rPr>
              <a:t>	</a:t>
            </a:r>
          </a:p>
          <a:p>
            <a:pPr marL="0" lvl="1" indent="0">
              <a:spcBef>
                <a:spcPts val="0"/>
              </a:spcBef>
              <a:buNone/>
            </a:pPr>
            <a:r>
              <a:rPr lang="nl-NL" sz="2300" dirty="0">
                <a:latin typeface="Garamond" panose="02020404030301010803" pitchFamily="18" charset="0"/>
              </a:rPr>
              <a:t>‘want […] zij zijn zowel mensen als wij, uit één bloed’ door God geschapen. Daarom is missie een verplichting: wij moeten ‘ons best doen om deze blinde mensen tot de kennis van onze Heer Jezus Christus te brengen’</a:t>
            </a:r>
            <a:r>
              <a:rPr lang="en-US" sz="2300" dirty="0">
                <a:latin typeface="Garamond" panose="02020404030301010803" pitchFamily="18" charset="0"/>
              </a:rPr>
              <a:t> </a:t>
            </a:r>
          </a:p>
          <a:p>
            <a:pPr marL="0" lvl="1" indent="0">
              <a:spcBef>
                <a:spcPts val="0"/>
              </a:spcBef>
              <a:buNone/>
            </a:pPr>
            <a:endParaRPr lang="en-US" sz="2300" dirty="0">
              <a:latin typeface="Garamond" panose="02020404030301010803" pitchFamily="18" charset="0"/>
            </a:endParaRPr>
          </a:p>
          <a:p>
            <a:pPr marL="0" lvl="1" indent="0">
              <a:spcBef>
                <a:spcPts val="0"/>
              </a:spcBef>
              <a:buNone/>
            </a:pPr>
            <a:r>
              <a:rPr lang="en-GB" sz="2300" dirty="0">
                <a:latin typeface="Garamond" panose="02020404030301010803" pitchFamily="18" charset="0"/>
              </a:rPr>
              <a:t>Over de </a:t>
            </a:r>
            <a:r>
              <a:rPr lang="en-GB" sz="2300" dirty="0" err="1">
                <a:latin typeface="Garamond" panose="02020404030301010803" pitchFamily="18" charset="0"/>
              </a:rPr>
              <a:t>vraag</a:t>
            </a:r>
            <a:r>
              <a:rPr lang="en-GB" sz="2300" dirty="0">
                <a:latin typeface="Garamond" panose="02020404030301010803" pitchFamily="18" charset="0"/>
              </a:rPr>
              <a:t> of </a:t>
            </a:r>
            <a:r>
              <a:rPr lang="en-GB" sz="2300" dirty="0" err="1">
                <a:latin typeface="Garamond" panose="02020404030301010803" pitchFamily="18" charset="0"/>
              </a:rPr>
              <a:t>Nederlandse</a:t>
            </a:r>
            <a:r>
              <a:rPr lang="en-GB" sz="2300" dirty="0">
                <a:latin typeface="Garamond" panose="02020404030301010803" pitchFamily="18" charset="0"/>
              </a:rPr>
              <a:t> </a:t>
            </a:r>
            <a:r>
              <a:rPr lang="en-GB" sz="2300" dirty="0" err="1">
                <a:latin typeface="Garamond" panose="02020404030301010803" pitchFamily="18" charset="0"/>
              </a:rPr>
              <a:t>mannen</a:t>
            </a:r>
            <a:r>
              <a:rPr lang="en-GB" sz="2300" dirty="0">
                <a:latin typeface="Garamond" panose="02020404030301010803" pitchFamily="18" charset="0"/>
              </a:rPr>
              <a:t> </a:t>
            </a:r>
            <a:r>
              <a:rPr lang="en-GB" sz="2300" dirty="0" err="1">
                <a:latin typeface="Garamond" panose="02020404030301010803" pitchFamily="18" charset="0"/>
              </a:rPr>
              <a:t>mogen</a:t>
            </a:r>
            <a:r>
              <a:rPr lang="en-GB" sz="2300" dirty="0">
                <a:latin typeface="Garamond" panose="02020404030301010803" pitchFamily="18" charset="0"/>
              </a:rPr>
              <a:t> </a:t>
            </a:r>
            <a:r>
              <a:rPr lang="en-GB" sz="2300" dirty="0" err="1">
                <a:latin typeface="Garamond" panose="02020404030301010803" pitchFamily="18" charset="0"/>
              </a:rPr>
              <a:t>trouwen</a:t>
            </a:r>
            <a:r>
              <a:rPr lang="en-GB" sz="2300" dirty="0">
                <a:latin typeface="Garamond" panose="02020404030301010803" pitchFamily="18" charset="0"/>
              </a:rPr>
              <a:t> met ‘</a:t>
            </a:r>
            <a:r>
              <a:rPr lang="en-GB" sz="2300" dirty="0" err="1">
                <a:latin typeface="Garamond" panose="02020404030301010803" pitchFamily="18" charset="0"/>
              </a:rPr>
              <a:t>heidendse</a:t>
            </a:r>
            <a:r>
              <a:rPr lang="en-GB" sz="2300" dirty="0">
                <a:latin typeface="Garamond" panose="02020404030301010803" pitchFamily="18" charset="0"/>
              </a:rPr>
              <a:t>’ </a:t>
            </a:r>
            <a:r>
              <a:rPr lang="en-GB" sz="2300" dirty="0" err="1">
                <a:latin typeface="Garamond" panose="02020404030301010803" pitchFamily="18" charset="0"/>
              </a:rPr>
              <a:t>vrouwen</a:t>
            </a:r>
            <a:r>
              <a:rPr lang="en-GB" sz="2300" dirty="0">
                <a:latin typeface="Garamond" panose="02020404030301010803" pitchFamily="18" charset="0"/>
              </a:rPr>
              <a:t> (in de </a:t>
            </a:r>
            <a:r>
              <a:rPr lang="en-GB" sz="2300" dirty="0" err="1">
                <a:latin typeface="Garamond" panose="02020404030301010803" pitchFamily="18" charset="0"/>
              </a:rPr>
              <a:t>Nederlandse</a:t>
            </a:r>
            <a:r>
              <a:rPr lang="en-GB" sz="2300" dirty="0">
                <a:latin typeface="Garamond" panose="02020404030301010803" pitchFamily="18" charset="0"/>
              </a:rPr>
              <a:t> </a:t>
            </a:r>
            <a:r>
              <a:rPr lang="en-GB" sz="2300" dirty="0" err="1">
                <a:latin typeface="Garamond" panose="02020404030301010803" pitchFamily="18" charset="0"/>
              </a:rPr>
              <a:t>koloniën</a:t>
            </a:r>
            <a:r>
              <a:rPr lang="en-GB" sz="2300" dirty="0">
                <a:latin typeface="Garamond" panose="02020404030301010803" pitchFamily="18" charset="0"/>
              </a:rPr>
              <a:t>): </a:t>
            </a:r>
          </a:p>
          <a:p>
            <a:pPr marL="0" lvl="1" indent="0">
              <a:spcBef>
                <a:spcPts val="0"/>
              </a:spcBef>
              <a:buNone/>
            </a:pPr>
            <a:endParaRPr lang="en-GB" sz="2300" dirty="0">
              <a:latin typeface="Garamond" panose="02020404030301010803" pitchFamily="18" charset="0"/>
            </a:endParaRPr>
          </a:p>
          <a:p>
            <a:pPr marL="0" lvl="1" indent="0">
              <a:spcBef>
                <a:spcPts val="0"/>
              </a:spcBef>
              <a:buNone/>
            </a:pPr>
            <a:r>
              <a:rPr lang="en-GB" sz="2300" dirty="0">
                <a:latin typeface="Garamond" panose="02020404030301010803" pitchFamily="18" charset="0"/>
              </a:rPr>
              <a:t>Nee, </a:t>
            </a:r>
            <a:r>
              <a:rPr lang="en-GB" sz="2300" dirty="0" err="1">
                <a:latin typeface="Garamond" panose="02020404030301010803" pitchFamily="18" charset="0"/>
              </a:rPr>
              <a:t>een</a:t>
            </a:r>
            <a:r>
              <a:rPr lang="en-GB" sz="2300" dirty="0">
                <a:latin typeface="Garamond" panose="02020404030301010803" pitchFamily="18" charset="0"/>
              </a:rPr>
              <a:t> </a:t>
            </a:r>
            <a:r>
              <a:rPr lang="en-GB" sz="2300" dirty="0" err="1">
                <a:latin typeface="Garamond" panose="02020404030301010803" pitchFamily="18" charset="0"/>
              </a:rPr>
              <a:t>onbekeerde</a:t>
            </a:r>
            <a:r>
              <a:rPr lang="en-GB" sz="2300" dirty="0">
                <a:latin typeface="Garamond" panose="02020404030301010803" pitchFamily="18" charset="0"/>
              </a:rPr>
              <a:t> partner </a:t>
            </a:r>
            <a:r>
              <a:rPr lang="en-GB" sz="2300" dirty="0" err="1">
                <a:latin typeface="Garamond" panose="02020404030301010803" pitchFamily="18" charset="0"/>
              </a:rPr>
              <a:t>trouwen</a:t>
            </a:r>
            <a:r>
              <a:rPr lang="en-GB" sz="2300" dirty="0">
                <a:latin typeface="Garamond" panose="02020404030301010803" pitchFamily="18" charset="0"/>
              </a:rPr>
              <a:t> is </a:t>
            </a:r>
            <a:r>
              <a:rPr lang="en-GB" sz="2300" dirty="0" err="1">
                <a:latin typeface="Garamond" panose="02020404030301010803" pitchFamily="18" charset="0"/>
              </a:rPr>
              <a:t>iets</a:t>
            </a:r>
            <a:r>
              <a:rPr lang="en-GB" sz="2300" dirty="0">
                <a:latin typeface="Garamond" panose="02020404030301010803" pitchFamily="18" charset="0"/>
              </a:rPr>
              <a:t> ‘</a:t>
            </a:r>
            <a:r>
              <a:rPr lang="en-GB" sz="2300" dirty="0" err="1">
                <a:latin typeface="Garamond" panose="02020404030301010803" pitchFamily="18" charset="0"/>
              </a:rPr>
              <a:t>gruwelijks</a:t>
            </a:r>
            <a:r>
              <a:rPr lang="en-GB" sz="2300" dirty="0">
                <a:latin typeface="Garamond" panose="02020404030301010803" pitchFamily="18" charset="0"/>
              </a:rPr>
              <a:t>’. </a:t>
            </a:r>
          </a:p>
          <a:p>
            <a:pPr marL="0" lvl="1" indent="0">
              <a:spcBef>
                <a:spcPts val="0"/>
              </a:spcBef>
              <a:buNone/>
            </a:pPr>
            <a:r>
              <a:rPr lang="nl-NL" sz="2300" dirty="0">
                <a:latin typeface="Garamond" panose="02020404030301010803" pitchFamily="18" charset="0"/>
              </a:rPr>
              <a:t>Want uit zulke vermengingen van christenen met heidense vrouwen, worden </a:t>
            </a:r>
            <a:r>
              <a:rPr lang="nl-NL" sz="2300" dirty="0" err="1">
                <a:latin typeface="Garamond" panose="02020404030301010803" pitchFamily="18" charset="0"/>
              </a:rPr>
              <a:t>mestizen</a:t>
            </a:r>
            <a:r>
              <a:rPr lang="nl-NL" sz="2300" dirty="0">
                <a:latin typeface="Garamond" panose="02020404030301010803" pitchFamily="18" charset="0"/>
              </a:rPr>
              <a:t>, dat wil zeggen gemengde mensen geboren, die zoals ze van buiten half zwart half wit zijn, zo van binnen half christen half heiden zijn.’</a:t>
            </a:r>
            <a:r>
              <a:rPr lang="en-US" sz="2300" dirty="0">
                <a:latin typeface="Garamond" panose="02020404030301010803" pitchFamily="18" charset="0"/>
              </a:rPr>
              <a:t> </a:t>
            </a:r>
          </a:p>
          <a:p>
            <a:pPr marL="0" lvl="1" indent="0">
              <a:spcBef>
                <a:spcPts val="0"/>
              </a:spcBef>
              <a:buNone/>
            </a:pPr>
            <a:endParaRPr lang="en-GB" sz="2300" dirty="0">
              <a:latin typeface="Garamond" panose="02020404030301010803" pitchFamily="18" charset="0"/>
            </a:endParaRPr>
          </a:p>
          <a:p>
            <a:pPr marL="0" lvl="1" indent="0">
              <a:spcBef>
                <a:spcPts val="0"/>
              </a:spcBef>
              <a:buNone/>
            </a:pPr>
            <a:r>
              <a:rPr lang="en-GB" sz="2300" dirty="0">
                <a:latin typeface="Garamond" panose="02020404030301010803" pitchFamily="18" charset="0"/>
              </a:rPr>
              <a:t>			(</a:t>
            </a:r>
            <a:r>
              <a:rPr lang="en-GB" sz="2300" dirty="0" err="1">
                <a:latin typeface="Garamond" panose="02020404030301010803" pitchFamily="18" charset="0"/>
              </a:rPr>
              <a:t>Uit</a:t>
            </a:r>
            <a:r>
              <a:rPr lang="en-GB" sz="2300" dirty="0">
                <a:latin typeface="Garamond" panose="02020404030301010803" pitchFamily="18" charset="0"/>
              </a:rPr>
              <a:t> </a:t>
            </a:r>
            <a:r>
              <a:rPr lang="en-GB" sz="2300" i="1" dirty="0">
                <a:latin typeface="Garamond" panose="02020404030301010803" pitchFamily="18" charset="0"/>
              </a:rPr>
              <a:t>‘t </a:t>
            </a:r>
            <a:r>
              <a:rPr lang="en-GB" sz="2300" i="1" dirty="0" err="1">
                <a:latin typeface="Garamond" panose="02020404030301010803" pitchFamily="18" charset="0"/>
              </a:rPr>
              <a:t>Geestelyck</a:t>
            </a:r>
            <a:r>
              <a:rPr lang="en-GB" sz="2300" i="1" dirty="0">
                <a:latin typeface="Garamond" panose="02020404030301010803" pitchFamily="18" charset="0"/>
              </a:rPr>
              <a:t> Roer van ‘t </a:t>
            </a:r>
            <a:r>
              <a:rPr lang="en-GB" sz="2300" i="1" dirty="0" err="1">
                <a:latin typeface="Garamond" panose="02020404030301010803" pitchFamily="18" charset="0"/>
              </a:rPr>
              <a:t>Coopmans</a:t>
            </a:r>
            <a:r>
              <a:rPr lang="en-GB" sz="2300" i="1" dirty="0">
                <a:latin typeface="Garamond" panose="02020404030301010803" pitchFamily="18" charset="0"/>
              </a:rPr>
              <a:t> Schip, </a:t>
            </a:r>
            <a:r>
              <a:rPr lang="en-GB" sz="2300" dirty="0">
                <a:latin typeface="Garamond" panose="02020404030301010803" pitchFamily="18" charset="0"/>
              </a:rPr>
              <a:t>1640)</a:t>
            </a:r>
          </a:p>
          <a:p>
            <a:pPr marL="0" lvl="1" indent="0">
              <a:spcBef>
                <a:spcPts val="0"/>
              </a:spcBef>
              <a:buNone/>
            </a:pPr>
            <a:r>
              <a:rPr lang="en-GB" sz="2300" dirty="0">
                <a:latin typeface="Garamond" panose="02020404030301010803" pitchFamily="18" charset="0"/>
              </a:rPr>
              <a:t>	</a:t>
            </a:r>
          </a:p>
          <a:p>
            <a:pPr marL="0" lvl="1" indent="0">
              <a:spcBef>
                <a:spcPts val="0"/>
              </a:spcBef>
              <a:buNone/>
            </a:pPr>
            <a:endParaRPr lang="en-GB" sz="2300" dirty="0">
              <a:latin typeface="Garamond" panose="02020404030301010803" pitchFamily="18" charset="0"/>
            </a:endParaRPr>
          </a:p>
          <a:p>
            <a:pPr marL="457200" lvl="1" indent="0">
              <a:buNone/>
            </a:pPr>
            <a:endParaRPr lang="en-GB"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6507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8EF7DC-6052-6DA0-B3CE-8FDCDC0B622B}"/>
              </a:ext>
            </a:extLst>
          </p:cNvPr>
          <p:cNvSpPr>
            <a:spLocks noGrp="1"/>
          </p:cNvSpPr>
          <p:nvPr>
            <p:ph type="title"/>
          </p:nvPr>
        </p:nvSpPr>
        <p:spPr>
          <a:xfrm>
            <a:off x="838200" y="297181"/>
            <a:ext cx="10515600" cy="2023110"/>
          </a:xfrm>
        </p:spPr>
        <p:txBody>
          <a:bodyPr>
            <a:normAutofit fontScale="90000"/>
          </a:bodyPr>
          <a:lstStyle/>
          <a:p>
            <a:br>
              <a:rPr lang="nl-NL" dirty="0">
                <a:latin typeface="Garamond" panose="02020404030301010803" pitchFamily="18" charset="0"/>
              </a:rPr>
            </a:br>
            <a:r>
              <a:rPr lang="en-US" sz="4400" dirty="0">
                <a:solidFill>
                  <a:schemeClr val="tx1">
                    <a:alpha val="80000"/>
                  </a:schemeClr>
                </a:solidFill>
                <a:latin typeface="Garamond" panose="02020404030301010803" pitchFamily="18" charset="0"/>
              </a:rPr>
              <a:t>Hugo de Groot (1583-1645), </a:t>
            </a:r>
            <a:r>
              <a:rPr lang="en-US" sz="4400" dirty="0" err="1">
                <a:solidFill>
                  <a:schemeClr val="tx1">
                    <a:alpha val="80000"/>
                  </a:schemeClr>
                </a:solidFill>
                <a:latin typeface="Garamond" panose="02020404030301010803" pitchFamily="18" charset="0"/>
              </a:rPr>
              <a:t>theoloog</a:t>
            </a:r>
            <a:r>
              <a:rPr lang="en-US" sz="4400" dirty="0">
                <a:solidFill>
                  <a:schemeClr val="tx1">
                    <a:alpha val="80000"/>
                  </a:schemeClr>
                </a:solidFill>
                <a:latin typeface="Garamond" panose="02020404030301010803" pitchFamily="18" charset="0"/>
              </a:rPr>
              <a:t> </a:t>
            </a:r>
            <a:r>
              <a:rPr lang="en-US" sz="4400" dirty="0" err="1">
                <a:solidFill>
                  <a:schemeClr val="tx1">
                    <a:alpha val="80000"/>
                  </a:schemeClr>
                </a:solidFill>
                <a:latin typeface="Garamond" panose="02020404030301010803" pitchFamily="18" charset="0"/>
              </a:rPr>
              <a:t>en</a:t>
            </a:r>
            <a:r>
              <a:rPr lang="en-US" sz="4400" dirty="0">
                <a:solidFill>
                  <a:schemeClr val="tx1">
                    <a:alpha val="80000"/>
                  </a:schemeClr>
                </a:solidFill>
                <a:latin typeface="Garamond" panose="02020404030301010803" pitchFamily="18" charset="0"/>
              </a:rPr>
              <a:t> </a:t>
            </a:r>
            <a:r>
              <a:rPr lang="en-US" sz="4400" dirty="0" err="1">
                <a:solidFill>
                  <a:schemeClr val="tx1">
                    <a:alpha val="80000"/>
                  </a:schemeClr>
                </a:solidFill>
                <a:latin typeface="Garamond" panose="02020404030301010803" pitchFamily="18" charset="0"/>
              </a:rPr>
              <a:t>rechtsgeleerd</a:t>
            </a:r>
            <a:r>
              <a:rPr lang="en-US" dirty="0" err="1">
                <a:solidFill>
                  <a:schemeClr val="tx1">
                    <a:alpha val="80000"/>
                  </a:schemeClr>
                </a:solidFill>
                <a:latin typeface="Garamond" panose="02020404030301010803" pitchFamily="18" charset="0"/>
              </a:rPr>
              <a:t>e</a:t>
            </a:r>
            <a:br>
              <a:rPr lang="en-US" sz="4400" dirty="0">
                <a:solidFill>
                  <a:schemeClr val="tx1">
                    <a:alpha val="80000"/>
                  </a:schemeClr>
                </a:solidFill>
              </a:rPr>
            </a:br>
            <a:endParaRPr lang="nl-NL" dirty="0"/>
          </a:p>
        </p:txBody>
      </p:sp>
      <p:sp>
        <p:nvSpPr>
          <p:cNvPr id="3" name="Tijdelijke aanduiding voor inhoud 2">
            <a:extLst>
              <a:ext uri="{FF2B5EF4-FFF2-40B4-BE49-F238E27FC236}">
                <a16:creationId xmlns:a16="http://schemas.microsoft.com/office/drawing/2014/main" id="{BA49F52E-622A-F2A2-C3B0-456C42209B40}"/>
              </a:ext>
            </a:extLst>
          </p:cNvPr>
          <p:cNvSpPr>
            <a:spLocks noGrp="1"/>
          </p:cNvSpPr>
          <p:nvPr>
            <p:ph idx="1"/>
          </p:nvPr>
        </p:nvSpPr>
        <p:spPr>
          <a:xfrm>
            <a:off x="838200" y="2468879"/>
            <a:ext cx="9428544" cy="3708083"/>
          </a:xfrm>
        </p:spPr>
        <p:txBody>
          <a:bodyPr>
            <a:normAutofit/>
          </a:bodyPr>
          <a:lstStyle/>
          <a:p>
            <a:pPr marL="0" indent="0">
              <a:buNone/>
            </a:pPr>
            <a:r>
              <a:rPr lang="nl-NL" sz="2400" dirty="0">
                <a:solidFill>
                  <a:schemeClr val="tx1">
                    <a:alpha val="80000"/>
                  </a:schemeClr>
                </a:solidFill>
                <a:latin typeface="Garamond" panose="02020404030301010803" pitchFamily="18" charset="0"/>
              </a:rPr>
              <a:t>Nederlandse handelaren zijn ‘vrij van iedere roofzuchtige neiging, superieur aan alle anderen in seksuele matigheid en wat betreft hun hele manier van leven, gekenmerkt door de grootste eerbied voor wetten, voor magistraten, en boven alles, voor religie’</a:t>
            </a:r>
            <a:r>
              <a:rPr lang="en-US" sz="2400" dirty="0">
                <a:solidFill>
                  <a:schemeClr val="tx1">
                    <a:alpha val="80000"/>
                  </a:schemeClr>
                </a:solidFill>
                <a:latin typeface="Garamond" panose="02020404030301010803" pitchFamily="18" charset="0"/>
              </a:rPr>
              <a:t> </a:t>
            </a:r>
          </a:p>
          <a:p>
            <a:pPr marL="0" indent="0">
              <a:buNone/>
            </a:pPr>
            <a:r>
              <a:rPr lang="en-US" dirty="0">
                <a:solidFill>
                  <a:schemeClr val="tx1">
                    <a:alpha val="80000"/>
                  </a:schemeClr>
                </a:solidFill>
                <a:latin typeface="Garamond" panose="02020404030301010803" pitchFamily="18" charset="0"/>
              </a:rPr>
              <a:t>		</a:t>
            </a:r>
            <a:r>
              <a:rPr lang="en-US" sz="1800" dirty="0" err="1">
                <a:solidFill>
                  <a:schemeClr val="tx1">
                    <a:alpha val="80000"/>
                  </a:schemeClr>
                </a:solidFill>
                <a:latin typeface="Garamond" panose="02020404030301010803" pitchFamily="18" charset="0"/>
              </a:rPr>
              <a:t>Uit</a:t>
            </a:r>
            <a:r>
              <a:rPr lang="en-US" sz="1800" dirty="0">
                <a:solidFill>
                  <a:schemeClr val="tx1">
                    <a:alpha val="80000"/>
                  </a:schemeClr>
                </a:solidFill>
                <a:latin typeface="Garamond" panose="02020404030301010803" pitchFamily="18" charset="0"/>
              </a:rPr>
              <a:t> ‘</a:t>
            </a:r>
            <a:r>
              <a:rPr lang="en-US" sz="1800" i="1" dirty="0">
                <a:solidFill>
                  <a:schemeClr val="tx1">
                    <a:alpha val="80000"/>
                  </a:schemeClr>
                </a:solidFill>
                <a:latin typeface="Garamond" panose="02020404030301010803" pitchFamily="18" charset="0"/>
              </a:rPr>
              <a:t>De Jure </a:t>
            </a:r>
            <a:r>
              <a:rPr lang="en-US" sz="1800" i="1" dirty="0" err="1">
                <a:solidFill>
                  <a:schemeClr val="tx1">
                    <a:alpha val="80000"/>
                  </a:schemeClr>
                </a:solidFill>
                <a:latin typeface="Garamond" panose="02020404030301010803" pitchFamily="18" charset="0"/>
              </a:rPr>
              <a:t>Praedae</a:t>
            </a:r>
            <a:r>
              <a:rPr lang="en-US" sz="1800" dirty="0">
                <a:solidFill>
                  <a:schemeClr val="tx1">
                    <a:alpha val="80000"/>
                  </a:schemeClr>
                </a:solidFill>
                <a:latin typeface="Garamond" panose="02020404030301010803" pitchFamily="18" charset="0"/>
              </a:rPr>
              <a:t>’, </a:t>
            </a:r>
            <a:r>
              <a:rPr lang="en-US" sz="1800" dirty="0" err="1">
                <a:solidFill>
                  <a:schemeClr val="tx1">
                    <a:alpha val="80000"/>
                  </a:schemeClr>
                </a:solidFill>
                <a:latin typeface="Garamond" panose="02020404030301010803" pitchFamily="18" charset="0"/>
              </a:rPr>
              <a:t>dat</a:t>
            </a:r>
            <a:r>
              <a:rPr lang="en-US" sz="1800" dirty="0">
                <a:solidFill>
                  <a:schemeClr val="tx1">
                    <a:alpha val="80000"/>
                  </a:schemeClr>
                </a:solidFill>
                <a:latin typeface="Garamond" panose="02020404030301010803" pitchFamily="18" charset="0"/>
              </a:rPr>
              <a:t> De Groot </a:t>
            </a:r>
            <a:r>
              <a:rPr lang="en-US" sz="1800" dirty="0" err="1">
                <a:solidFill>
                  <a:schemeClr val="tx1">
                    <a:alpha val="80000"/>
                  </a:schemeClr>
                </a:solidFill>
                <a:latin typeface="Garamond" panose="02020404030301010803" pitchFamily="18" charset="0"/>
              </a:rPr>
              <a:t>schreef</a:t>
            </a:r>
            <a:r>
              <a:rPr lang="en-US" sz="1800" dirty="0">
                <a:solidFill>
                  <a:schemeClr val="tx1">
                    <a:alpha val="80000"/>
                  </a:schemeClr>
                </a:solidFill>
                <a:latin typeface="Garamond" panose="02020404030301010803" pitchFamily="18" charset="0"/>
              </a:rPr>
              <a:t> op </a:t>
            </a:r>
            <a:r>
              <a:rPr lang="en-US" sz="1800" dirty="0" err="1">
                <a:solidFill>
                  <a:schemeClr val="tx1">
                    <a:alpha val="80000"/>
                  </a:schemeClr>
                </a:solidFill>
                <a:latin typeface="Garamond" panose="02020404030301010803" pitchFamily="18" charset="0"/>
              </a:rPr>
              <a:t>verzoek</a:t>
            </a:r>
            <a:r>
              <a:rPr lang="en-US" sz="1800" dirty="0">
                <a:solidFill>
                  <a:schemeClr val="tx1">
                    <a:alpha val="80000"/>
                  </a:schemeClr>
                </a:solidFill>
                <a:latin typeface="Garamond" panose="02020404030301010803" pitchFamily="18" charset="0"/>
              </a:rPr>
              <a:t> van de VOC)</a:t>
            </a:r>
            <a:endParaRPr lang="nl-NL" sz="1800" dirty="0"/>
          </a:p>
        </p:txBody>
      </p:sp>
    </p:spTree>
    <p:extLst>
      <p:ext uri="{BB962C8B-B14F-4D97-AF65-F5344CB8AC3E}">
        <p14:creationId xmlns:p14="http://schemas.microsoft.com/office/powerpoint/2010/main" val="1254027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E06F0-68E9-3142-E0F8-1E194D58E5C4}"/>
              </a:ext>
            </a:extLst>
          </p:cNvPr>
          <p:cNvSpPr>
            <a:spLocks noGrp="1"/>
          </p:cNvSpPr>
          <p:nvPr>
            <p:ph type="title"/>
          </p:nvPr>
        </p:nvSpPr>
        <p:spPr/>
        <p:txBody>
          <a:bodyPr/>
          <a:lstStyle/>
          <a:p>
            <a:r>
              <a:rPr lang="en-US" dirty="0">
                <a:latin typeface="Garamond" panose="02020404030301010803" pitchFamily="18" charset="0"/>
              </a:rPr>
              <a:t>De Groot over ‘</a:t>
            </a:r>
            <a:r>
              <a:rPr lang="en-US" dirty="0" err="1">
                <a:latin typeface="Garamond" panose="02020404030301010803" pitchFamily="18" charset="0"/>
              </a:rPr>
              <a:t>religie</a:t>
            </a:r>
            <a:r>
              <a:rPr lang="en-US">
                <a:latin typeface="Garamond" panose="02020404030301010803" pitchFamily="18" charset="0"/>
              </a:rPr>
              <a:t>’</a:t>
            </a: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A7378DF2-7601-8410-DCD9-642CE39E49BE}"/>
              </a:ext>
            </a:extLst>
          </p:cNvPr>
          <p:cNvSpPr>
            <a:spLocks noGrp="1"/>
          </p:cNvSpPr>
          <p:nvPr>
            <p:ph idx="1"/>
          </p:nvPr>
        </p:nvSpPr>
        <p:spPr>
          <a:xfrm>
            <a:off x="838200" y="1690688"/>
            <a:ext cx="10515600" cy="4486275"/>
          </a:xfrm>
        </p:spPr>
        <p:txBody>
          <a:bodyPr>
            <a:normAutofit fontScale="92500" lnSpcReduction="20000"/>
          </a:bodyPr>
          <a:lstStyle/>
          <a:p>
            <a:pPr marL="0" marR="0" indent="0">
              <a:spcBef>
                <a:spcPts val="0"/>
              </a:spcBef>
              <a:spcAft>
                <a:spcPts val="0"/>
              </a:spcAft>
              <a:buNone/>
            </a:pPr>
            <a:r>
              <a:rPr lang="nl-NL" sz="2400" i="1" kern="100" dirty="0">
                <a:effectLst/>
                <a:latin typeface="Garamond" panose="02020404030301010803" pitchFamily="18" charset="0"/>
                <a:ea typeface="Aptos" panose="020B0004020202020204" pitchFamily="34" charset="0"/>
                <a:cs typeface="Times New Roman" panose="02020603050405020304" pitchFamily="18" charset="0"/>
              </a:rPr>
              <a:t>Over katholieken:</a:t>
            </a:r>
            <a:endParaRPr lang="en-US"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endParaRPr lang="nl-NL"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nl-NL" sz="2400" kern="100" dirty="0">
                <a:effectLst/>
                <a:latin typeface="Garamond" panose="02020404030301010803" pitchFamily="18" charset="0"/>
                <a:ea typeface="Aptos" panose="020B0004020202020204" pitchFamily="34" charset="0"/>
                <a:cs typeface="Times New Roman" panose="02020603050405020304" pitchFamily="18" charset="0"/>
              </a:rPr>
              <a:t>Iberische katholieken waren in de ogen van De Groot gecompromitteerd door ‘vermenging’ met islamitische 'Moren' en met joden. </a:t>
            </a:r>
          </a:p>
          <a:p>
            <a:pPr marL="0" marR="0" indent="0">
              <a:spcBef>
                <a:spcPts val="0"/>
              </a:spcBef>
              <a:spcAft>
                <a:spcPts val="0"/>
              </a:spcAft>
              <a:buNone/>
            </a:pPr>
            <a:endParaRPr lang="en-US"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endParaRPr lang="en-US"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nl-NL" sz="2400" i="1" kern="100" dirty="0">
                <a:effectLst/>
                <a:latin typeface="Garamond" panose="02020404030301010803" pitchFamily="18" charset="0"/>
                <a:ea typeface="Aptos" panose="020B0004020202020204" pitchFamily="34" charset="0"/>
                <a:cs typeface="Times New Roman" panose="02020603050405020304" pitchFamily="18" charset="0"/>
              </a:rPr>
              <a:t>Over joden </a:t>
            </a:r>
            <a:r>
              <a:rPr lang="nl-NL" sz="2400" kern="100" dirty="0">
                <a:effectLst/>
                <a:latin typeface="Garamond" panose="02020404030301010803" pitchFamily="18" charset="0"/>
                <a:ea typeface="Aptos" panose="020B0004020202020204" pitchFamily="34" charset="0"/>
                <a:cs typeface="Times New Roman" panose="02020603050405020304" pitchFamily="18" charset="0"/>
              </a:rPr>
              <a:t>(</a:t>
            </a:r>
            <a:r>
              <a:rPr lang="nl-NL" sz="2400" i="1" kern="100" dirty="0">
                <a:effectLst/>
                <a:latin typeface="Garamond" panose="02020404030301010803" pitchFamily="18" charset="0"/>
                <a:ea typeface="Aptos" panose="020B0004020202020204" pitchFamily="34" charset="0"/>
                <a:cs typeface="Times New Roman" panose="02020603050405020304" pitchFamily="18" charset="0"/>
              </a:rPr>
              <a:t>in zijn </a:t>
            </a:r>
            <a:r>
              <a:rPr lang="nl-NL" sz="2400" kern="100" dirty="0">
                <a:effectLst/>
                <a:latin typeface="Garamond" panose="02020404030301010803" pitchFamily="18" charset="0"/>
                <a:ea typeface="Aptos" panose="020B0004020202020204" pitchFamily="34" charset="0"/>
                <a:cs typeface="Times New Roman" panose="02020603050405020304" pitchFamily="18" charset="0"/>
              </a:rPr>
              <a:t>Remonstrantie (1615)): </a:t>
            </a:r>
            <a:endParaRPr lang="en-US"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endParaRPr lang="nl-NL" sz="2400" kern="100" dirty="0">
              <a:effectLst/>
              <a:latin typeface="Garamond" panose="02020404030301010803" pitchFamily="18"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nl-NL" sz="2400" kern="100" dirty="0">
                <a:latin typeface="Garamond" panose="02020404030301010803" pitchFamily="18" charset="0"/>
                <a:cs typeface="Times New Roman" panose="02020603050405020304" pitchFamily="18" charset="0"/>
              </a:rPr>
              <a:t>Joden moeten trouw zweren aan de Republiek.</a:t>
            </a:r>
          </a:p>
          <a:p>
            <a:pPr marL="0" marR="0" indent="0">
              <a:spcBef>
                <a:spcPts val="0"/>
              </a:spcBef>
              <a:spcAft>
                <a:spcPts val="0"/>
              </a:spcAft>
              <a:buNone/>
            </a:pPr>
            <a:endParaRPr lang="en-US" sz="2400" kern="100" dirty="0">
              <a:latin typeface="Garamond" panose="02020404030301010803" pitchFamily="18" charset="0"/>
              <a:cs typeface="Times New Roman" panose="02020603050405020304" pitchFamily="18" charset="0"/>
            </a:endParaRPr>
          </a:p>
          <a:p>
            <a:pPr marL="0" marR="0" indent="0">
              <a:spcBef>
                <a:spcPts val="0"/>
              </a:spcBef>
              <a:spcAft>
                <a:spcPts val="0"/>
              </a:spcAft>
              <a:buNone/>
            </a:pPr>
            <a:r>
              <a:rPr lang="nl-NL" sz="2400" kern="100" dirty="0">
                <a:latin typeface="Garamond" panose="02020404030301010803" pitchFamily="18" charset="0"/>
                <a:cs typeface="Times New Roman" panose="02020603050405020304" pitchFamily="18" charset="0"/>
              </a:rPr>
              <a:t>Joden mogen niet trouwen met christenen, en ook geen seksuele relaties hebben met christenen. </a:t>
            </a:r>
          </a:p>
          <a:p>
            <a:pPr marL="0" marR="0" indent="0">
              <a:spcBef>
                <a:spcPts val="0"/>
              </a:spcBef>
              <a:spcAft>
                <a:spcPts val="0"/>
              </a:spcAft>
              <a:buNone/>
            </a:pPr>
            <a:endParaRPr lang="en-US" sz="2400" kern="100" dirty="0">
              <a:latin typeface="Garamond" panose="02020404030301010803" pitchFamily="18" charset="0"/>
              <a:cs typeface="Times New Roman" panose="02020603050405020304" pitchFamily="18" charset="0"/>
            </a:endParaRPr>
          </a:p>
          <a:p>
            <a:pPr marL="0" marR="0" indent="0">
              <a:spcBef>
                <a:spcPts val="0"/>
              </a:spcBef>
              <a:spcAft>
                <a:spcPts val="0"/>
              </a:spcAft>
              <a:buNone/>
            </a:pPr>
            <a:r>
              <a:rPr lang="nl-NL" sz="2400" kern="100" dirty="0">
                <a:latin typeface="Garamond" panose="02020404030301010803" pitchFamily="18" charset="0"/>
                <a:cs typeface="Times New Roman" panose="02020603050405020304" pitchFamily="18" charset="0"/>
              </a:rPr>
              <a:t>‘Om samenzweringen te voorkomen’ stelde De Groot een limiet aan op het aantal joodse families per stad. </a:t>
            </a:r>
            <a:endParaRPr lang="en-US" sz="2400" kern="100" dirty="0">
              <a:latin typeface="Garamond" panose="02020404030301010803" pitchFamily="18" charset="0"/>
              <a:cs typeface="Times New Roman" panose="02020603050405020304" pitchFamily="18" charset="0"/>
            </a:endParaRPr>
          </a:p>
          <a:p>
            <a:pPr marL="0" indent="0">
              <a:buNone/>
            </a:pPr>
            <a:r>
              <a:rPr lang="nl-NL" sz="2400" dirty="0">
                <a:effectLst/>
                <a:latin typeface="Garamond" panose="02020404030301010803" pitchFamily="18" charset="0"/>
                <a:ea typeface="Aptos" panose="020B0004020202020204" pitchFamily="34" charset="0"/>
                <a:cs typeface="Times New Roman" panose="02020603050405020304" pitchFamily="18" charset="0"/>
              </a:rPr>
              <a:t>Er moesten speciale joodse scholen voor joodse kinderen komen, vond de Groot. Zo kon worden voorkomen dat de joodse kinderen hun christelijke leeftijdsgenootjes zouden ‘infecteren’.</a:t>
            </a:r>
            <a:r>
              <a:rPr lang="en-US" sz="2400" dirty="0">
                <a:effectLst/>
                <a:latin typeface="Garamond" panose="02020404030301010803" pitchFamily="18" charset="0"/>
              </a:rPr>
              <a:t> </a:t>
            </a:r>
            <a:endParaRPr lang="en-US" sz="2400" dirty="0">
              <a:latin typeface="Garamond" panose="02020404030301010803" pitchFamily="18" charset="0"/>
            </a:endParaRPr>
          </a:p>
        </p:txBody>
      </p:sp>
    </p:spTree>
    <p:extLst>
      <p:ext uri="{BB962C8B-B14F-4D97-AF65-F5344CB8AC3E}">
        <p14:creationId xmlns:p14="http://schemas.microsoft.com/office/powerpoint/2010/main" val="3439298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7A8B1-B2C9-7771-98D6-D3D28D454FD2}"/>
              </a:ext>
            </a:extLst>
          </p:cNvPr>
          <p:cNvSpPr>
            <a:spLocks noGrp="1"/>
          </p:cNvSpPr>
          <p:nvPr>
            <p:ph type="title"/>
          </p:nvPr>
        </p:nvSpPr>
        <p:spPr/>
        <p:txBody>
          <a:bodyPr>
            <a:normAutofit fontScale="90000"/>
          </a:bodyPr>
          <a:lstStyle/>
          <a:p>
            <a:br>
              <a:rPr lang="nl-NL" sz="4400" b="1" kern="100" dirty="0">
                <a:effectLst/>
                <a:latin typeface="Garamond" panose="02020404030301010803" pitchFamily="18" charset="0"/>
                <a:ea typeface="Aptos" panose="020B0004020202020204" pitchFamily="34" charset="0"/>
                <a:cs typeface="Times New Roman" panose="02020603050405020304" pitchFamily="18" charset="0"/>
              </a:rPr>
            </a:br>
            <a:r>
              <a:rPr lang="nl-NL" sz="4400" kern="100" dirty="0">
                <a:effectLst/>
                <a:latin typeface="Garamond" panose="02020404030301010803" pitchFamily="18" charset="0"/>
                <a:ea typeface="Aptos" panose="020B0004020202020204" pitchFamily="34" charset="0"/>
                <a:cs typeface="Times New Roman" panose="02020603050405020304" pitchFamily="18" charset="0"/>
              </a:rPr>
              <a:t>Mark Rutte over Nederlandse identiteit</a:t>
            </a:r>
            <a:br>
              <a:rPr lang="en-US" sz="44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latin typeface="Garamond" panose="02020404030301010803" pitchFamily="18" charset="0"/>
            </a:endParaRPr>
          </a:p>
        </p:txBody>
      </p:sp>
      <p:sp>
        <p:nvSpPr>
          <p:cNvPr id="3" name="Content Placeholder 2">
            <a:extLst>
              <a:ext uri="{FF2B5EF4-FFF2-40B4-BE49-F238E27FC236}">
                <a16:creationId xmlns:a16="http://schemas.microsoft.com/office/drawing/2014/main" id="{0B4776E3-AD08-EF7F-3378-4E859050C45E}"/>
              </a:ext>
            </a:extLst>
          </p:cNvPr>
          <p:cNvSpPr>
            <a:spLocks noGrp="1"/>
          </p:cNvSpPr>
          <p:nvPr>
            <p:ph idx="1"/>
          </p:nvPr>
        </p:nvSpPr>
        <p:spPr/>
        <p:txBody>
          <a:bodyPr>
            <a:normAutofit/>
          </a:bodyPr>
          <a:lstStyle/>
          <a:p>
            <a:pPr marL="0" marR="0" indent="0">
              <a:lnSpc>
                <a:spcPct val="115000"/>
              </a:lnSpc>
              <a:spcBef>
                <a:spcPts val="0"/>
              </a:spcBef>
              <a:spcAft>
                <a:spcPts val="0"/>
              </a:spcAft>
              <a:buNone/>
            </a:pPr>
            <a:r>
              <a:rPr lang="nl-NL" sz="2400" kern="100" dirty="0">
                <a:solidFill>
                  <a:srgbClr val="1D2228"/>
                </a:solidFill>
                <a:effectLst/>
                <a:latin typeface="Garamond" panose="02020404030301010803" pitchFamily="18" charset="0"/>
                <a:ea typeface="Aptos" panose="020B0004020202020204" pitchFamily="34" charset="0"/>
                <a:cs typeface="Times New Roman" panose="02020603050405020304" pitchFamily="18" charset="0"/>
              </a:rPr>
              <a:t>‘De fundamenten van de Nederlandse identiteit zijn voor mij gelijkwaardigheid, vrijheid van meningsuiting en godsdienst, de democratische rechtsstaat en de scheiding van kerk en staat. Die komen voort uit onze joods-christelijke waarden.’ </a:t>
            </a:r>
          </a:p>
          <a:p>
            <a:pPr marL="0" marR="0" indent="0">
              <a:lnSpc>
                <a:spcPct val="115000"/>
              </a:lnSpc>
              <a:spcBef>
                <a:spcPts val="0"/>
              </a:spcBef>
              <a:spcAft>
                <a:spcPts val="0"/>
              </a:spcAft>
              <a:buNone/>
            </a:pPr>
            <a:endParaRPr lang="nl-NL" sz="1800" kern="100" dirty="0">
              <a:solidFill>
                <a:srgbClr val="1D2228"/>
              </a:solidFill>
              <a:latin typeface="Garamond" panose="02020404030301010803" pitchFamily="18" charset="0"/>
              <a:ea typeface="Aptos" panose="020B0004020202020204" pitchFamily="34" charset="0"/>
              <a:cs typeface="Times New Roman" panose="02020603050405020304" pitchFamily="18" charset="0"/>
            </a:endParaRPr>
          </a:p>
          <a:p>
            <a:pPr marL="0" marR="0" indent="0">
              <a:lnSpc>
                <a:spcPct val="115000"/>
              </a:lnSpc>
              <a:spcBef>
                <a:spcPts val="0"/>
              </a:spcBef>
              <a:spcAft>
                <a:spcPts val="0"/>
              </a:spcAft>
              <a:buNone/>
            </a:pPr>
            <a:r>
              <a:rPr lang="nl-NL" sz="1800" kern="100" dirty="0">
                <a:solidFill>
                  <a:srgbClr val="1D2228"/>
                </a:solidFill>
                <a:effectLst/>
                <a:latin typeface="Garamond" panose="02020404030301010803" pitchFamily="18" charset="0"/>
                <a:ea typeface="Aptos" panose="020B0004020202020204" pitchFamily="34" charset="0"/>
                <a:cs typeface="Times New Roman" panose="02020603050405020304" pitchFamily="18" charset="0"/>
              </a:rPr>
              <a:t>				(Uit: Nederlands Dagblad, 9 maart 2017)</a:t>
            </a:r>
          </a:p>
          <a:p>
            <a:pPr marL="0" marR="0" indent="0">
              <a:lnSpc>
                <a:spcPct val="115000"/>
              </a:lnSpc>
              <a:spcBef>
                <a:spcPts val="0"/>
              </a:spcBef>
              <a:spcAft>
                <a:spcPts val="0"/>
              </a:spcAft>
              <a:buNone/>
            </a:pPr>
            <a:endParaRPr lang="nl-NL" sz="1800" kern="100" dirty="0">
              <a:solidFill>
                <a:srgbClr val="1D2228"/>
              </a:solidFill>
              <a:latin typeface="Sylfaen" pitchFamily="18"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156176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3C846-3717-DE52-2D37-76123066869C}"/>
              </a:ext>
            </a:extLst>
          </p:cNvPr>
          <p:cNvSpPr>
            <a:spLocks noGrp="1"/>
          </p:cNvSpPr>
          <p:nvPr>
            <p:ph type="title"/>
          </p:nvPr>
        </p:nvSpPr>
        <p:spPr/>
        <p:txBody>
          <a:bodyPr>
            <a:normAutofit fontScale="90000"/>
          </a:bodyPr>
          <a:lstStyle/>
          <a:p>
            <a:r>
              <a:rPr lang="en-US" dirty="0">
                <a:latin typeface="Garamond" panose="02020404030301010803" pitchFamily="18" charset="0"/>
              </a:rPr>
              <a:t>Mark Rutte, </a:t>
            </a:r>
            <a:r>
              <a:rPr lang="nl-NL" sz="4400" kern="100" dirty="0">
                <a:solidFill>
                  <a:srgbClr val="1D2228"/>
                </a:solidFill>
                <a:effectLst/>
                <a:latin typeface="Garamond" panose="02020404030301010803" pitchFamily="18" charset="0"/>
                <a:ea typeface="Aptos" panose="020B0004020202020204" pitchFamily="34" charset="0"/>
                <a:cs typeface="Times New Roman" panose="02020603050405020304" pitchFamily="18" charset="0"/>
              </a:rPr>
              <a:t>in reactie op de stelling dat de Islam een verrijking is voor de Nederlandse cultuur </a:t>
            </a:r>
            <a:r>
              <a:rPr lang="en-US" dirty="0">
                <a:latin typeface="Garamond" panose="02020404030301010803" pitchFamily="18" charset="0"/>
              </a:rPr>
              <a:t>:</a:t>
            </a:r>
          </a:p>
        </p:txBody>
      </p:sp>
      <p:sp>
        <p:nvSpPr>
          <p:cNvPr id="3" name="Content Placeholder 2">
            <a:extLst>
              <a:ext uri="{FF2B5EF4-FFF2-40B4-BE49-F238E27FC236}">
                <a16:creationId xmlns:a16="http://schemas.microsoft.com/office/drawing/2014/main" id="{ACC4DC86-D704-62A3-8EDD-18D67C6563E6}"/>
              </a:ext>
            </a:extLst>
          </p:cNvPr>
          <p:cNvSpPr>
            <a:spLocks noGrp="1"/>
          </p:cNvSpPr>
          <p:nvPr>
            <p:ph idx="1"/>
          </p:nvPr>
        </p:nvSpPr>
        <p:spPr/>
        <p:txBody>
          <a:bodyPr/>
          <a:lstStyle/>
          <a:p>
            <a:pPr marL="0" marR="0" indent="0">
              <a:lnSpc>
                <a:spcPct val="115000"/>
              </a:lnSpc>
              <a:spcBef>
                <a:spcPts val="0"/>
              </a:spcBef>
              <a:spcAft>
                <a:spcPts val="0"/>
              </a:spcAft>
              <a:buNone/>
            </a:pPr>
            <a:r>
              <a:rPr lang="nl-NL" sz="1800" kern="100" dirty="0">
                <a:solidFill>
                  <a:srgbClr val="1D2228"/>
                </a:solidFill>
                <a:effectLst/>
                <a:latin typeface="Sylfaen" pitchFamily="18" charset="0"/>
                <a:ea typeface="Aptos" panose="020B0004020202020204" pitchFamily="34" charset="0"/>
                <a:cs typeface="Times New Roman" panose="02020603050405020304" pitchFamily="18" charset="0"/>
              </a:rPr>
              <a:t>‘Nee. Iedere vrome moslim die goed integreert en die onze waarden onderschrijft, is volwaardig lid van de Nederlandse samenleving. Ik ben ook hun minister-president. Toch heeft de islam aspecten in zich die haaks staan op de Nederlandse waarden en identiteit, zoals de overtuiging dat meisjes niet gelijk zijn aan jongens, en de manier waarop de islam zich verhoudt tot homoseksualiteit en de vrijheid van meningsuiting. Dat gezegd hebbende; als premier heb ik te maken met het gedrag van mensen, niet met wat ze precies geloven. Iedere moslim die zijn geloof wil uitoefenen, kan dat in Nederland. Daar is alle ruimte voor. Maar mocht het zo zijn dat hij op basis van zijn geloof zijn dochter gaat uitleggen dat meisjes minder waard zijn dan jongens, en dat homo’s niet hand in hand over straat mogen, is dat onacceptabel. </a:t>
            </a:r>
            <a:r>
              <a:rPr lang="en-US" sz="1800" kern="100" dirty="0">
                <a:solidFill>
                  <a:srgbClr val="1D2228"/>
                </a:solidFill>
                <a:effectLst/>
                <a:latin typeface="Sylfaen" pitchFamily="18" charset="0"/>
                <a:ea typeface="Aptos" panose="020B0004020202020204" pitchFamily="34" charset="0"/>
                <a:cs typeface="Times New Roman" panose="02020603050405020304" pitchFamily="18" charset="0"/>
              </a:rPr>
              <a:t>Dan </a:t>
            </a:r>
            <a:r>
              <a:rPr lang="en-US" sz="1800" kern="100" dirty="0" err="1">
                <a:solidFill>
                  <a:srgbClr val="1D2228"/>
                </a:solidFill>
                <a:effectLst/>
                <a:latin typeface="Sylfaen" pitchFamily="18" charset="0"/>
                <a:ea typeface="Aptos" panose="020B0004020202020204" pitchFamily="34" charset="0"/>
                <a:cs typeface="Times New Roman" panose="02020603050405020304" pitchFamily="18" charset="0"/>
              </a:rPr>
              <a:t>keert</a:t>
            </a:r>
            <a:r>
              <a:rPr lang="en-US" sz="1800" kern="100" dirty="0">
                <a:solidFill>
                  <a:srgbClr val="1D2228"/>
                </a:solidFill>
                <a:effectLst/>
                <a:latin typeface="Sylfaen" pitchFamily="18" charset="0"/>
                <a:ea typeface="Aptos" panose="020B0004020202020204" pitchFamily="34" charset="0"/>
                <a:cs typeface="Times New Roman" panose="02020603050405020304" pitchFamily="18" charset="0"/>
              </a:rPr>
              <a:t> Nederland </a:t>
            </a:r>
            <a:r>
              <a:rPr lang="en-US" sz="1800" kern="100" dirty="0" err="1">
                <a:solidFill>
                  <a:srgbClr val="1D2228"/>
                </a:solidFill>
                <a:effectLst/>
                <a:latin typeface="Sylfaen" pitchFamily="18" charset="0"/>
                <a:ea typeface="Aptos" panose="020B0004020202020204" pitchFamily="34" charset="0"/>
                <a:cs typeface="Times New Roman" panose="02020603050405020304" pitchFamily="18" charset="0"/>
              </a:rPr>
              <a:t>zich</a:t>
            </a:r>
            <a:r>
              <a:rPr lang="en-US" sz="1800" kern="100" dirty="0">
                <a:solidFill>
                  <a:srgbClr val="1D2228"/>
                </a:solidFill>
                <a:effectLst/>
                <a:latin typeface="Sylfaen" pitchFamily="18" charset="0"/>
                <a:ea typeface="Aptos" panose="020B0004020202020204" pitchFamily="34" charset="0"/>
                <a:cs typeface="Times New Roman" panose="02020603050405020304" pitchFamily="18" charset="0"/>
              </a:rPr>
              <a:t> </a:t>
            </a:r>
            <a:r>
              <a:rPr lang="en-US" sz="1800" kern="100" dirty="0" err="1">
                <a:solidFill>
                  <a:srgbClr val="1D2228"/>
                </a:solidFill>
                <a:effectLst/>
                <a:latin typeface="Sylfaen" pitchFamily="18" charset="0"/>
                <a:ea typeface="Aptos" panose="020B0004020202020204" pitchFamily="34" charset="0"/>
                <a:cs typeface="Times New Roman" panose="02020603050405020304" pitchFamily="18" charset="0"/>
              </a:rPr>
              <a:t>tegen</a:t>
            </a:r>
            <a:r>
              <a:rPr lang="en-US" sz="1800" kern="100" dirty="0">
                <a:solidFill>
                  <a:srgbClr val="1D2228"/>
                </a:solidFill>
                <a:effectLst/>
                <a:latin typeface="Sylfaen" pitchFamily="18" charset="0"/>
                <a:ea typeface="Aptos" panose="020B0004020202020204" pitchFamily="34" charset="0"/>
                <a:cs typeface="Times New Roman" panose="02020603050405020304" pitchFamily="18" charset="0"/>
              </a:rPr>
              <a:t> je.’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7803542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31588</TotalTime>
  <Words>732</Words>
  <Application>Microsoft Macintosh PowerPoint</Application>
  <PresentationFormat>Widescreen</PresentationFormat>
  <Paragraphs>59</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Arial</vt:lpstr>
      <vt:lpstr>Calibri</vt:lpstr>
      <vt:lpstr>Calibri Light</vt:lpstr>
      <vt:lpstr>Garamond</vt:lpstr>
      <vt:lpstr>Sylfaen</vt:lpstr>
      <vt:lpstr>Kantoorthema</vt:lpstr>
      <vt:lpstr>Het gematigde protestantse lichaam (m):  protestantisme en witte suprematie</vt:lpstr>
      <vt:lpstr>Drie aandachtspunten in het gesprek over protestantisme en kolonialisme</vt:lpstr>
      <vt:lpstr>Uitverkoren: Hoe Nederland aan zijn zelfbeeld komt</vt:lpstr>
      <vt:lpstr>Racialisatie en witheid </vt:lpstr>
      <vt:lpstr> Godefridus Udemans (1681-1749) </vt:lpstr>
      <vt:lpstr> Hugo de Groot (1583-1645), theoloog en rechtsgeleerde </vt:lpstr>
      <vt:lpstr>De Groot over ‘religie’</vt:lpstr>
      <vt:lpstr> Mark Rutte over Nederlandse identiteit </vt:lpstr>
      <vt:lpstr>Mark Rutte, in reactie op de stelling dat de Islam een verrijking is voor de Nederlandse cultuur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moderate body of the Protestant male (l): Christianity, colonialism and sexuality in the Dutch context</dc:title>
  <dc:creator>Saskia Pieterse</dc:creator>
  <cp:lastModifiedBy>Janneke Stegeman</cp:lastModifiedBy>
  <cp:revision>21</cp:revision>
  <dcterms:created xsi:type="dcterms:W3CDTF">2024-07-28T15:35:19Z</dcterms:created>
  <dcterms:modified xsi:type="dcterms:W3CDTF">2024-08-24T09:40:06Z</dcterms:modified>
</cp:coreProperties>
</file>